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8" d="100"/>
          <a:sy n="38" d="100"/>
        </p:scale>
        <p:origin x="108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8B2FB-3C08-4E0E-B23F-70DB3596D3A1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88F571-1C52-4953-A8F6-F3AE1C8FC8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129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D62570-CD46-4AA3-93D5-F36CA73620A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235485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432E32-4185-4F20-8220-9A9E834B8AD5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763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17E9-A8D5-46FB-8C54-140AA82E7316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3F0-B5FE-4A01-BF7B-8BCB50044A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280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17E9-A8D5-46FB-8C54-140AA82E7316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3F0-B5FE-4A01-BF7B-8BCB50044A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585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17E9-A8D5-46FB-8C54-140AA82E7316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3F0-B5FE-4A01-BF7B-8BCB50044A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817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F6796-3862-4B25-9E2F-923A931EF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235734"/>
      </p:ext>
    </p:extLst>
  </p:cSld>
  <p:clrMapOvr>
    <a:masterClrMapping/>
  </p:clrMapOvr>
  <p:transition spd="slow" advTm="0">
    <p:plus/>
    <p:sndAc>
      <p:endSnd/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17E9-A8D5-46FB-8C54-140AA82E7316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3F0-B5FE-4A01-BF7B-8BCB50044A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921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17E9-A8D5-46FB-8C54-140AA82E7316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3F0-B5FE-4A01-BF7B-8BCB50044A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109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17E9-A8D5-46FB-8C54-140AA82E7316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3F0-B5FE-4A01-BF7B-8BCB50044A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70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17E9-A8D5-46FB-8C54-140AA82E7316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3F0-B5FE-4A01-BF7B-8BCB50044A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91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17E9-A8D5-46FB-8C54-140AA82E7316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3F0-B5FE-4A01-BF7B-8BCB50044A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042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17E9-A8D5-46FB-8C54-140AA82E7316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3F0-B5FE-4A01-BF7B-8BCB50044A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318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17E9-A8D5-46FB-8C54-140AA82E7316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3F0-B5FE-4A01-BF7B-8BCB50044A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859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17E9-A8D5-46FB-8C54-140AA82E7316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DC3F0-B5FE-4A01-BF7B-8BCB50044A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374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17E9-A8D5-46FB-8C54-140AA82E7316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DC3F0-B5FE-4A01-BF7B-8BCB50044A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546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2" descr="Карт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045" y="0"/>
            <a:ext cx="8591550" cy="643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Vesennyaya_kapel-Melodiya_vesn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1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leksad.ru/himage/19_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Текст 9"/>
          <p:cNvSpPr>
            <a:spLocks noGrp="1"/>
          </p:cNvSpPr>
          <p:nvPr>
            <p:ph type="body" idx="1"/>
          </p:nvPr>
        </p:nvSpPr>
        <p:spPr>
          <a:xfrm>
            <a:off x="2166938" y="6500814"/>
            <a:ext cx="7772400" cy="357187"/>
          </a:xfrm>
        </p:spPr>
        <p:txBody>
          <a:bodyPr>
            <a:normAutofit fontScale="40000" lnSpcReduction="20000"/>
          </a:bodyPr>
          <a:lstStyle/>
          <a:p>
            <a:pPr algn="ctr" eaLnBrk="1" hangingPunct="1"/>
            <a:r>
              <a:rPr lang="ru-RU" altLang="ru-RU" sz="5400" b="1">
                <a:solidFill>
                  <a:srgbClr val="006600"/>
                </a:solidFill>
                <a:latin typeface="Cambria" pitchFamily="18" charset="0"/>
              </a:rPr>
              <a:t>БЕРЁЗА</a:t>
            </a:r>
          </a:p>
        </p:txBody>
      </p:sp>
    </p:spTree>
    <p:extLst>
      <p:ext uri="{BB962C8B-B14F-4D97-AF65-F5344CB8AC3E}">
        <p14:creationId xmlns:p14="http://schemas.microsoft.com/office/powerpoint/2010/main" val="156952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Группа 4"/>
          <p:cNvGrpSpPr>
            <a:grpSpLocks/>
          </p:cNvGrpSpPr>
          <p:nvPr/>
        </p:nvGrpSpPr>
        <p:grpSpPr bwMode="auto">
          <a:xfrm>
            <a:off x="1738313" y="214313"/>
            <a:ext cx="8786812" cy="5715000"/>
            <a:chOff x="0" y="0"/>
            <a:chExt cx="9144000" cy="6215082"/>
          </a:xfrm>
        </p:grpSpPr>
        <p:pic>
          <p:nvPicPr>
            <p:cNvPr id="7172" name="Picture 2" descr="http://forest.geoman.ru/forest/item/f00/s00/e0000804/pic/001_287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215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142075" y="5001414"/>
              <a:ext cx="2071649" cy="10703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024063" y="5929314"/>
            <a:ext cx="8229600" cy="71437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6600"/>
                </a:solidFill>
                <a:latin typeface="Cambria" pitchFamily="18" charset="0"/>
              </a:rPr>
              <a:t>ДУБ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95624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3600" b="1" dirty="0">
                <a:solidFill>
                  <a:srgbClr val="006600"/>
                </a:solidFill>
                <a:latin typeface="Cambria" pitchFamily="18" charset="0"/>
              </a:rPr>
              <a:t>Ягоды не сладость, зато глазу радость.</a:t>
            </a:r>
            <a:br>
              <a:rPr lang="ru-RU" sz="3600" b="1" dirty="0">
                <a:solidFill>
                  <a:srgbClr val="006600"/>
                </a:solidFill>
                <a:latin typeface="Cambria" pitchFamily="18" charset="0"/>
              </a:rPr>
            </a:br>
            <a:r>
              <a:rPr lang="ru-RU" sz="3600" b="1" dirty="0">
                <a:solidFill>
                  <a:srgbClr val="006600"/>
                </a:solidFill>
                <a:latin typeface="Cambria" pitchFamily="18" charset="0"/>
              </a:rPr>
              <a:t>Садам украшенье, а друзьям угощенье. </a:t>
            </a:r>
            <a:r>
              <a:rPr lang="ru-RU" sz="4800" dirty="0">
                <a:latin typeface="Cambria" pitchFamily="18" charset="0"/>
              </a:rPr>
              <a:t/>
            </a:r>
            <a:br>
              <a:rPr lang="ru-RU" sz="4800" dirty="0">
                <a:latin typeface="Cambria" pitchFamily="18" charset="0"/>
              </a:rPr>
            </a:br>
            <a:endParaRPr lang="ru-RU" dirty="0" smtClean="0"/>
          </a:p>
        </p:txBody>
      </p:sp>
      <p:pic>
        <p:nvPicPr>
          <p:cNvPr id="18434" name="Picture 2" descr="http://img-fotki.yandex.ru/get/5006/stepanov-el.fe/0_59163_1bfcc690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4" y="1285876"/>
            <a:ext cx="8643937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38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2166938" y="5715000"/>
            <a:ext cx="7643812" cy="928688"/>
          </a:xfrm>
        </p:spPr>
        <p:txBody>
          <a:bodyPr/>
          <a:lstStyle/>
          <a:p>
            <a:pPr eaLnBrk="1" hangingPunct="1"/>
            <a:r>
              <a:rPr lang="ru-RU" altLang="ru-RU" sz="5400" b="1">
                <a:solidFill>
                  <a:srgbClr val="006600"/>
                </a:solidFill>
                <a:latin typeface="Cambria" pitchFamily="18" charset="0"/>
              </a:rPr>
              <a:t>РЯБИНА</a:t>
            </a:r>
          </a:p>
        </p:txBody>
      </p:sp>
      <p:pic>
        <p:nvPicPr>
          <p:cNvPr id="9219" name="Picture 2" descr="http://forest.geoman.ru/forest/item/f00/s02/e0002455/pic/000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3"/>
          <a:stretch>
            <a:fillRect/>
          </a:stretch>
        </p:blipFill>
        <p:spPr bwMode="auto">
          <a:xfrm>
            <a:off x="1524000" y="1"/>
            <a:ext cx="9075738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558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6875" y="142875"/>
            <a:ext cx="8858250" cy="1143000"/>
          </a:xfrm>
        </p:spPr>
        <p:txBody>
          <a:bodyPr/>
          <a:lstStyle/>
          <a:p>
            <a:pPr eaLnBrk="1" hangingPunct="1"/>
            <a:r>
              <a:rPr lang="ru-RU" altLang="ru-RU" sz="3000" b="1">
                <a:solidFill>
                  <a:srgbClr val="006600"/>
                </a:solidFill>
              </a:rPr>
              <a:t>Каждый год на нем с охотой вырастают вертолеты. </a:t>
            </a:r>
            <a:br>
              <a:rPr lang="ru-RU" altLang="ru-RU" sz="3000" b="1">
                <a:solidFill>
                  <a:srgbClr val="006600"/>
                </a:solidFill>
              </a:rPr>
            </a:br>
            <a:r>
              <a:rPr lang="ru-RU" altLang="ru-RU" sz="3000" b="1">
                <a:solidFill>
                  <a:srgbClr val="006600"/>
                </a:solidFill>
              </a:rPr>
              <a:t>Жаль, что каждый вертолет на всего один полет.</a:t>
            </a:r>
          </a:p>
        </p:txBody>
      </p:sp>
      <p:pic>
        <p:nvPicPr>
          <p:cNvPr id="20482" name="Picture 2" descr="http://www.media-kuban.ru/images/thumbs/6/1/1/59116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1285875"/>
            <a:ext cx="8572500" cy="541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46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900" b="1">
                <a:solidFill>
                  <a:srgbClr val="006600"/>
                </a:solidFill>
                <a:latin typeface="Cambria" pitchFamily="18" charset="0"/>
              </a:rPr>
              <a:t>То ли с крыши, то ли с неба – или вата, или пух.</a:t>
            </a:r>
            <a:br>
              <a:rPr lang="ru-RU" altLang="ru-RU" sz="2900" b="1">
                <a:solidFill>
                  <a:srgbClr val="006600"/>
                </a:solidFill>
                <a:latin typeface="Cambria" pitchFamily="18" charset="0"/>
              </a:rPr>
            </a:br>
            <a:r>
              <a:rPr lang="ru-RU" altLang="ru-RU" sz="2900" b="1">
                <a:solidFill>
                  <a:srgbClr val="006600"/>
                </a:solidFill>
                <a:latin typeface="Cambria" pitchFamily="18" charset="0"/>
              </a:rPr>
              <a:t>Или, может, хлопья снега появились летом вдруг.</a:t>
            </a:r>
            <a:br>
              <a:rPr lang="ru-RU" altLang="ru-RU" sz="2900" b="1">
                <a:solidFill>
                  <a:srgbClr val="006600"/>
                </a:solidFill>
                <a:latin typeface="Cambria" pitchFamily="18" charset="0"/>
              </a:rPr>
            </a:br>
            <a:endParaRPr lang="ru-RU" altLang="ru-RU" sz="2900" b="1">
              <a:solidFill>
                <a:srgbClr val="006600"/>
              </a:solidFill>
              <a:latin typeface="Cambria" pitchFamily="18" charset="0"/>
            </a:endParaRPr>
          </a:p>
        </p:txBody>
      </p:sp>
      <p:pic>
        <p:nvPicPr>
          <p:cNvPr id="22532" name="Picture 4" descr="http://wallpaper.free-photograph.net/img/ru/1920x1200/jpeg/yun_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0" r="30409" b="15121"/>
          <a:stretch>
            <a:fillRect/>
          </a:stretch>
        </p:blipFill>
        <p:spPr bwMode="auto">
          <a:xfrm>
            <a:off x="1809750" y="1500189"/>
            <a:ext cx="8572500" cy="508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705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http://forest.geoman.ru/forest/item/f00/s02/e0002834/pic/000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" b="7172"/>
          <a:stretch>
            <a:fillRect/>
          </a:stretch>
        </p:blipFill>
        <p:spPr bwMode="auto">
          <a:xfrm>
            <a:off x="4024314" y="214314"/>
            <a:ext cx="6429375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8314" y="5500688"/>
            <a:ext cx="2357437" cy="11430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6600"/>
                </a:solidFill>
                <a:latin typeface="Cambria" pitchFamily="18" charset="0"/>
              </a:rPr>
              <a:t>ТОПОЛЬ</a:t>
            </a:r>
          </a:p>
        </p:txBody>
      </p:sp>
      <p:pic>
        <p:nvPicPr>
          <p:cNvPr id="13316" name="Picture 6" descr="http://img-fotki.yandex.ru/get/5304/sok2138.37/0_5a69c_c53280ce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4" y="285750"/>
            <a:ext cx="1785937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www.spas-news.ru/wp-content/uploads/2010/10/1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6"/>
          <a:stretch>
            <a:fillRect/>
          </a:stretch>
        </p:blipFill>
        <p:spPr bwMode="auto">
          <a:xfrm>
            <a:off x="2279576" y="7821488"/>
            <a:ext cx="9144000" cy="648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434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6600"/>
                </a:solidFill>
                <a:latin typeface="Cambria" pitchFamily="18" charset="0"/>
              </a:rPr>
              <a:t>Никто не пугает, а вся дрожит.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26628" name="Picture 4" descr="http://www.spas-news.ru/wp-content/uploads/2010/10/1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6"/>
          <a:stretch>
            <a:fillRect/>
          </a:stretch>
        </p:blipFill>
        <p:spPr bwMode="auto">
          <a:xfrm>
            <a:off x="1881189" y="1071564"/>
            <a:ext cx="8429625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95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forest.geoman.ru/forest/item/f00/s01/e0001952/pic/000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357189"/>
            <a:ext cx="6215062" cy="607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Заголовок 1"/>
          <p:cNvSpPr>
            <a:spLocks noGrp="1"/>
          </p:cNvSpPr>
          <p:nvPr>
            <p:ph type="title"/>
          </p:nvPr>
        </p:nvSpPr>
        <p:spPr>
          <a:xfrm>
            <a:off x="1666875" y="5572125"/>
            <a:ext cx="3143250" cy="1143000"/>
          </a:xfrm>
        </p:spPr>
        <p:txBody>
          <a:bodyPr/>
          <a:lstStyle/>
          <a:p>
            <a:pPr algn="l" eaLnBrk="1" hangingPunct="1"/>
            <a:r>
              <a:rPr lang="ru-RU" altLang="ru-RU" sz="5400" b="1">
                <a:solidFill>
                  <a:srgbClr val="006600"/>
                </a:solidFill>
                <a:latin typeface="Cambria" pitchFamily="18" charset="0"/>
              </a:rPr>
              <a:t>ОСИНА</a:t>
            </a:r>
          </a:p>
        </p:txBody>
      </p:sp>
      <p:pic>
        <p:nvPicPr>
          <p:cNvPr id="15364" name="Picture 4" descr="http://900igr.net/datas/rastenija-i-griby/Derevja-1.files/0011-011-Osi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0" t="11111" r="7291" b="29166"/>
          <a:stretch>
            <a:fillRect/>
          </a:stretch>
        </p:blipFill>
        <p:spPr bwMode="auto">
          <a:xfrm>
            <a:off x="2095501" y="428626"/>
            <a:ext cx="1643063" cy="243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050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476251"/>
            <a:ext cx="8229600" cy="792163"/>
          </a:xfrm>
        </p:spPr>
        <p:txBody>
          <a:bodyPr>
            <a:normAutofit fontScale="90000"/>
          </a:bodyPr>
          <a:lstStyle/>
          <a:p>
            <a:r>
              <a:rPr lang="ru-RU" altLang="ru-RU" sz="3200" b="1" dirty="0">
                <a:solidFill>
                  <a:srgbClr val="006600"/>
                </a:solidFill>
                <a:latin typeface="Cambria" pitchFamily="18" charset="0"/>
              </a:rPr>
              <a:t>Это дерево цветет, аромат и мед даёт. И спасает нас от гриппа.</a:t>
            </a:r>
            <a:endParaRPr lang="ru-RU" altLang="ru-RU" dirty="0" smtClean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9" y="1196975"/>
            <a:ext cx="8713787" cy="535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52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0401" y="304801"/>
            <a:ext cx="589892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</a:rPr>
              <a:t>Весна,  веснушки,  веснянка.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0131" y="1628800"/>
            <a:ext cx="8763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3600" b="1" u="sng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Веснянка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народная песня с просьбой о приходе весны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</a:rPr>
              <a:t>.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524000" y="3958504"/>
            <a:ext cx="8915400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рилетите, скворушки к нам!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66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ринесите из-за моря нам весну ясную, весну красную.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66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З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има нам надоела, ручки</a:t>
            </a:r>
            <a: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ножки поморозила.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Calibri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853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9288" y="5732463"/>
            <a:ext cx="8229600" cy="85566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5400" b="1" dirty="0">
                <a:solidFill>
                  <a:srgbClr val="006600"/>
                </a:solidFill>
                <a:latin typeface="Cambria" pitchFamily="18" charset="0"/>
              </a:rPr>
              <a:t>ЛИПА</a:t>
            </a:r>
            <a:endParaRPr lang="ru-RU" sz="5400" b="1" dirty="0">
              <a:solidFill>
                <a:schemeClr val="accent5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188914"/>
            <a:ext cx="8642350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537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2596" y="357166"/>
            <a:ext cx="828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Март</a:t>
            </a:r>
            <a:r>
              <a:rPr lang="ru-RU" sz="2400" dirty="0"/>
              <a:t>. Весна наступает, солнца прибавляет. Снежные завалы начинают таять от первых лучиков тепла. В проталинах появляются первые цветы - подснежники. И месяц получил имя - </a:t>
            </a:r>
            <a:r>
              <a:rPr lang="ru-RU" sz="2400" dirty="0" err="1"/>
              <a:t>Протальник</a:t>
            </a:r>
            <a:r>
              <a:rPr lang="ru-RU" sz="2400" dirty="0"/>
              <a:t>. Пора водить хороводы и весну красную встречать.</a:t>
            </a:r>
          </a:p>
        </p:txBody>
      </p:sp>
      <p:pic>
        <p:nvPicPr>
          <p:cNvPr id="3" name="Рисунок 2" descr="71405732_1298982083_springflowers_02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38414" y="2452680"/>
            <a:ext cx="6858048" cy="4217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4982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9720" y="285728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Апрель</a:t>
            </a:r>
            <a:r>
              <a:rPr lang="ru-RU" sz="2400" dirty="0"/>
              <a:t>. Потоком со всех склонов как хлынет вода. Гонит апрель снег прочь и зиму вместе с ним прогоняет, от того и "</a:t>
            </a:r>
            <a:r>
              <a:rPr lang="ru-RU" sz="2400" dirty="0" err="1"/>
              <a:t>Снегогоном</a:t>
            </a:r>
            <a:r>
              <a:rPr lang="ru-RU" sz="2400" dirty="0"/>
              <a:t>" прозвали. Оголяется темная и сырая земля, почва готовится к цветению, лес просыпается от пения птиц.</a:t>
            </a:r>
          </a:p>
        </p:txBody>
      </p:sp>
      <p:pic>
        <p:nvPicPr>
          <p:cNvPr id="5" name="Рисунок 4" descr="Весной_у_лесной_речки_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59620" y="2226423"/>
            <a:ext cx="5005414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254687140a64a7dc_c7bkqbcx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239008" y="2260084"/>
            <a:ext cx="3143272" cy="4169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8794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9720" y="357166"/>
            <a:ext cx="8429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/>
              <a:t>Май</a:t>
            </a:r>
            <a:r>
              <a:rPr lang="ru-RU" sz="2400"/>
              <a:t>. </a:t>
            </a:r>
            <a:r>
              <a:rPr lang="ru-RU" sz="2400" dirty="0"/>
              <a:t>Весна одевает природу в новые чистые одежки. радостно щебечут птицы. На земле быстро прорастает трава, из почек на ветвях деревьев прорываются молодые листики, каких-то несколько дней и лес не узнать - шумит листвой. Месяц роста травы и зелени так и назвали - </a:t>
            </a:r>
            <a:r>
              <a:rPr lang="ru-RU" sz="2400" dirty="0" err="1"/>
              <a:t>Травень</a:t>
            </a:r>
            <a:r>
              <a:rPr lang="ru-RU" sz="2400" dirty="0"/>
              <a:t>.</a:t>
            </a:r>
          </a:p>
        </p:txBody>
      </p:sp>
      <p:pic>
        <p:nvPicPr>
          <p:cNvPr id="3" name="Рисунок 2" descr="15512541_6f0ffc89280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810248" y="2714621"/>
            <a:ext cx="4548196" cy="34111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b3ac95328a3c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38283" y="2714620"/>
            <a:ext cx="3728147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4967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z="4000" b="1" dirty="0">
                <a:solidFill>
                  <a:srgbClr val="003300"/>
                </a:solidFill>
              </a:rPr>
              <a:t>Весна – </a:t>
            </a:r>
            <a:br>
              <a:rPr lang="ru-RU" altLang="ru-RU" sz="4000" b="1" dirty="0">
                <a:solidFill>
                  <a:srgbClr val="003300"/>
                </a:solidFill>
              </a:rPr>
            </a:br>
            <a:r>
              <a:rPr lang="ru-RU" altLang="ru-RU" sz="4000" b="1" dirty="0">
                <a:solidFill>
                  <a:srgbClr val="003300"/>
                </a:solidFill>
              </a:rPr>
              <a:t>природа пробуждается</a:t>
            </a:r>
            <a:r>
              <a:rPr lang="ru-RU" altLang="ru-RU" sz="4000" dirty="0">
                <a:solidFill>
                  <a:srgbClr val="003300"/>
                </a:solidFill>
              </a:rPr>
              <a:t>.</a:t>
            </a:r>
          </a:p>
        </p:txBody>
      </p:sp>
      <p:pic>
        <p:nvPicPr>
          <p:cNvPr id="9223" name="Picture 7" descr="mart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6401" y="3276600"/>
            <a:ext cx="2708275" cy="2895600"/>
          </a:xfrm>
          <a:noFill/>
        </p:spPr>
      </p:pic>
      <p:pic>
        <p:nvPicPr>
          <p:cNvPr id="9225" name="Picture 9" descr="ig0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3276600"/>
            <a:ext cx="2819400" cy="2895600"/>
          </a:xfrm>
          <a:noFill/>
        </p:spPr>
      </p:pic>
      <p:pic>
        <p:nvPicPr>
          <p:cNvPr id="9233" name="Picture 17" descr="266395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0" y="3276600"/>
            <a:ext cx="2832100" cy="2895600"/>
          </a:xfrm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981200" y="1981201"/>
            <a:ext cx="2362200" cy="954107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>
                <a:solidFill>
                  <a:srgbClr val="006600"/>
                </a:solidFill>
              </a:rPr>
              <a:t>МАРТ</a:t>
            </a:r>
            <a:r>
              <a:rPr lang="en-US" altLang="ru-RU" sz="2800" b="1" dirty="0">
                <a:solidFill>
                  <a:srgbClr val="006600"/>
                </a:solidFill>
              </a:rPr>
              <a:t>-</a:t>
            </a:r>
            <a:endParaRPr lang="ru-RU" altLang="ru-RU" sz="2800" b="1" dirty="0">
              <a:solidFill>
                <a:srgbClr val="006600"/>
              </a:solidFill>
            </a:endParaRPr>
          </a:p>
          <a:p>
            <a:pPr eaLnBrk="1" hangingPunct="1"/>
            <a:r>
              <a:rPr lang="ru-RU" altLang="ru-RU" sz="2800" b="1" dirty="0" err="1">
                <a:solidFill>
                  <a:srgbClr val="006600"/>
                </a:solidFill>
              </a:rPr>
              <a:t>протальник</a:t>
            </a:r>
            <a:endParaRPr lang="ru-RU" altLang="ru-RU" sz="3200" b="1" dirty="0">
              <a:solidFill>
                <a:srgbClr val="006600"/>
              </a:solidFill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4953000" y="2009775"/>
            <a:ext cx="2033588" cy="954088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>
                <a:solidFill>
                  <a:srgbClr val="006600"/>
                </a:solidFill>
              </a:rPr>
              <a:t>АПРЕЛЬ-</a:t>
            </a:r>
          </a:p>
          <a:p>
            <a:pPr eaLnBrk="1" hangingPunct="1"/>
            <a:r>
              <a:rPr lang="ru-RU" altLang="ru-RU" sz="2800" b="1" dirty="0" err="1">
                <a:solidFill>
                  <a:srgbClr val="006600"/>
                </a:solidFill>
              </a:rPr>
              <a:t>Снегогон</a:t>
            </a:r>
            <a:endParaRPr lang="ru-RU" altLang="ru-RU" sz="2800" b="1" dirty="0">
              <a:solidFill>
                <a:srgbClr val="006600"/>
              </a:solidFill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7848600" y="2057400"/>
            <a:ext cx="2209800" cy="954088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006600"/>
                </a:solidFill>
              </a:rPr>
              <a:t>МАЙ-</a:t>
            </a:r>
          </a:p>
          <a:p>
            <a:pPr eaLnBrk="1" hangingPunct="1"/>
            <a:r>
              <a:rPr lang="ru-RU" altLang="ru-RU" sz="2800" b="1">
                <a:solidFill>
                  <a:srgbClr val="006600"/>
                </a:solidFill>
              </a:rPr>
              <a:t>Травник</a:t>
            </a:r>
          </a:p>
        </p:txBody>
      </p:sp>
    </p:spTree>
    <p:extLst>
      <p:ext uri="{BB962C8B-B14F-4D97-AF65-F5344CB8AC3E}">
        <p14:creationId xmlns:p14="http://schemas.microsoft.com/office/powerpoint/2010/main" val="3286081248"/>
      </p:ext>
    </p:extLst>
  </p:cSld>
  <p:clrMapOvr>
    <a:masterClrMapping/>
  </p:clrMapOvr>
  <p:transition spd="slow" advTm="0">
    <p:plus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 animBg="1"/>
      <p:bldP spid="92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Цепи питания: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81200" y="1600202"/>
            <a:ext cx="7715200" cy="1180727"/>
          </a:xfrm>
        </p:spPr>
        <p:txBody>
          <a:bodyPr>
            <a:noAutofit/>
          </a:bodyPr>
          <a:lstStyle/>
          <a:p>
            <a:r>
              <a:rPr lang="ru-RU" sz="4400" dirty="0"/>
              <a:t>трава-кузнечик-лягушка-уж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207568" y="3140968"/>
            <a:ext cx="8003232" cy="1008112"/>
          </a:xfrm>
        </p:spPr>
        <p:txBody>
          <a:bodyPr>
            <a:normAutofit/>
          </a:bodyPr>
          <a:lstStyle/>
          <a:p>
            <a:pPr lvl="0">
              <a:buClr>
                <a:srgbClr val="0BD0D9"/>
              </a:buClr>
            </a:pPr>
            <a:r>
              <a:rPr lang="ru-RU" sz="4400" dirty="0">
                <a:solidFill>
                  <a:prstClr val="black"/>
                </a:solidFill>
              </a:rPr>
              <a:t>нектар-муха-паук-синица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2135560" y="4725145"/>
            <a:ext cx="8075240" cy="864096"/>
          </a:xfrm>
        </p:spPr>
        <p:txBody>
          <a:bodyPr/>
          <a:lstStyle/>
          <a:p>
            <a:r>
              <a:rPr lang="ru-RU" sz="4400" dirty="0">
                <a:solidFill>
                  <a:prstClr val="black"/>
                </a:solidFill>
              </a:rPr>
              <a:t>желудь-мышь-кабан-волк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7197697"/>
      </p:ext>
    </p:extLst>
  </p:cSld>
  <p:clrMapOvr>
    <a:masterClrMapping/>
  </p:clrMapOvr>
  <p:transition spd="slow" advTm="0">
    <p:plus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596" y="500042"/>
            <a:ext cx="8229600" cy="928694"/>
          </a:xfrm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4000" b="1" dirty="0">
                <a:solidFill>
                  <a:srgbClr val="006600"/>
                </a:solidFill>
                <a:latin typeface="Cambria" pitchFamily="18" charset="0"/>
              </a:rPr>
              <a:t>На лесной опушке стоят подружки.</a:t>
            </a:r>
            <a:br>
              <a:rPr lang="ru-RU" sz="4000" b="1" dirty="0">
                <a:solidFill>
                  <a:srgbClr val="006600"/>
                </a:solidFill>
                <a:latin typeface="Cambria" pitchFamily="18" charset="0"/>
              </a:rPr>
            </a:br>
            <a:r>
              <a:rPr lang="ru-RU" sz="4000" b="1" dirty="0">
                <a:solidFill>
                  <a:srgbClr val="006600"/>
                </a:solidFill>
                <a:latin typeface="Cambria" pitchFamily="18" charset="0"/>
              </a:rPr>
              <a:t>Платьица белены, шапочки зелены</a:t>
            </a:r>
            <a:endParaRPr lang="ru-RU" b="1" dirty="0" smtClean="0">
              <a:solidFill>
                <a:srgbClr val="006600"/>
              </a:solidFill>
              <a:latin typeface="Cambria" pitchFamily="18" charset="0"/>
            </a:endParaRPr>
          </a:p>
        </p:txBody>
      </p:sp>
      <p:pic>
        <p:nvPicPr>
          <p:cNvPr id="4098" name="Picture 2" descr="http://nevseoboi.com.ua/uploads/posts/2011-01/1295269991_0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08018"/>
            <a:ext cx="8655050" cy="507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730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leksad.ru/himage/19_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Текст 9"/>
          <p:cNvSpPr>
            <a:spLocks noGrp="1"/>
          </p:cNvSpPr>
          <p:nvPr>
            <p:ph type="body" idx="1"/>
          </p:nvPr>
        </p:nvSpPr>
        <p:spPr>
          <a:xfrm>
            <a:off x="2166938" y="6500814"/>
            <a:ext cx="7772400" cy="357187"/>
          </a:xfrm>
        </p:spPr>
        <p:txBody>
          <a:bodyPr>
            <a:normAutofit fontScale="40000" lnSpcReduction="20000"/>
          </a:bodyPr>
          <a:lstStyle/>
          <a:p>
            <a:pPr algn="ctr" eaLnBrk="1" hangingPunct="1"/>
            <a:r>
              <a:rPr lang="ru-RU" altLang="ru-RU" sz="5400" b="1">
                <a:solidFill>
                  <a:srgbClr val="006600"/>
                </a:solidFill>
                <a:latin typeface="Cambria" pitchFamily="18" charset="0"/>
              </a:rPr>
              <a:t>БЕРЁЗА</a:t>
            </a:r>
          </a:p>
        </p:txBody>
      </p:sp>
    </p:spTree>
    <p:extLst>
      <p:ext uri="{BB962C8B-B14F-4D97-AF65-F5344CB8AC3E}">
        <p14:creationId xmlns:p14="http://schemas.microsoft.com/office/powerpoint/2010/main" val="70779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266</Words>
  <Application>Microsoft Office PowerPoint</Application>
  <PresentationFormat>Широкоэкранный</PresentationFormat>
  <Paragraphs>34</Paragraphs>
  <Slides>20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Cambria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Весна –  природа пробуждается.</vt:lpstr>
      <vt:lpstr>Цепи питания:</vt:lpstr>
      <vt:lpstr>На лесной опушке стоят подружки. Платьица белены, шапочки зелены</vt:lpstr>
      <vt:lpstr>Презентация PowerPoint</vt:lpstr>
      <vt:lpstr>Презентация PowerPoint</vt:lpstr>
      <vt:lpstr>ДУБ</vt:lpstr>
      <vt:lpstr>Ягоды не сладость, зато глазу радость. Садам украшенье, а друзьям угощенье.  </vt:lpstr>
      <vt:lpstr>РЯБИНА</vt:lpstr>
      <vt:lpstr>Каждый год на нем с охотой вырастают вертолеты.  Жаль, что каждый вертолет на всего один полет.</vt:lpstr>
      <vt:lpstr>То ли с крыши, то ли с неба – или вата, или пух. Или, может, хлопья снега появились летом вдруг. </vt:lpstr>
      <vt:lpstr>ТОПОЛЬ</vt:lpstr>
      <vt:lpstr>Никто не пугает, а вся дрожит. </vt:lpstr>
      <vt:lpstr>ОСИНА</vt:lpstr>
      <vt:lpstr>Это дерево цветет, аромат и мед даёт. И спасает нас от гриппа.</vt:lpstr>
      <vt:lpstr>ЛИПА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power</dc:creator>
  <cp:lastModifiedBy>power</cp:lastModifiedBy>
  <cp:revision>2</cp:revision>
  <dcterms:created xsi:type="dcterms:W3CDTF">2016-01-17T17:03:09Z</dcterms:created>
  <dcterms:modified xsi:type="dcterms:W3CDTF">2016-01-18T04:31:44Z</dcterms:modified>
</cp:coreProperties>
</file>